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68" r:id="rId6"/>
    <p:sldId id="269" r:id="rId7"/>
    <p:sldId id="278" r:id="rId8"/>
    <p:sldId id="279" r:id="rId9"/>
    <p:sldId id="28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32B77-6B2E-4574-9520-10AEFCB0741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C5D0E-E82F-4708-B5D9-CAA910F9D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9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4.png"/><Relationship Id="rId4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3" Type="http://schemas.openxmlformats.org/officeDocument/2006/relationships/image" Target="../media/image186.png"/><Relationship Id="rId7" Type="http://schemas.openxmlformats.org/officeDocument/2006/relationships/image" Target="../media/image191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9.png"/><Relationship Id="rId11" Type="http://schemas.openxmlformats.org/officeDocument/2006/relationships/image" Target="../media/image195.png"/><Relationship Id="rId5" Type="http://schemas.openxmlformats.org/officeDocument/2006/relationships/image" Target="../media/image188.png"/><Relationship Id="rId10" Type="http://schemas.openxmlformats.org/officeDocument/2006/relationships/image" Target="../media/image194.png"/><Relationship Id="rId4" Type="http://schemas.openxmlformats.org/officeDocument/2006/relationships/image" Target="../media/image187.png"/><Relationship Id="rId9" Type="http://schemas.openxmlformats.org/officeDocument/2006/relationships/image" Target="../media/image19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3.png"/><Relationship Id="rId2" Type="http://schemas.openxmlformats.org/officeDocument/2006/relationships/image" Target="../media/image25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College Tech Math 1A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Sections </a:t>
            </a:r>
            <a:r>
              <a:rPr lang="en-US" dirty="0" smtClean="0"/>
              <a:t>13.1</a:t>
            </a:r>
          </a:p>
          <a:p>
            <a:r>
              <a:rPr lang="en-US" dirty="0" smtClean="0"/>
              <a:t>The Distributive Property and Common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8789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factor</a:t>
            </a:r>
            <a:r>
              <a:rPr lang="en-US" sz="2800" dirty="0" smtClean="0"/>
              <a:t> is a value involved in a multiplication.</a:t>
            </a:r>
          </a:p>
          <a:p>
            <a:endParaRPr lang="en-US" sz="2800" dirty="0"/>
          </a:p>
          <a:p>
            <a:r>
              <a:rPr lang="en-US" sz="2800" dirty="0" smtClean="0"/>
              <a:t>The process of </a:t>
            </a:r>
            <a:r>
              <a:rPr lang="en-US" sz="2800" dirty="0" smtClean="0">
                <a:solidFill>
                  <a:srgbClr val="FF0000"/>
                </a:solidFill>
              </a:rPr>
              <a:t>factoring</a:t>
            </a:r>
            <a:r>
              <a:rPr lang="en-US" sz="2800" dirty="0" smtClean="0"/>
              <a:t> involves rewriting an expression as a product.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1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98019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first step in factoring is to remove the </a:t>
            </a:r>
            <a:r>
              <a:rPr lang="en-US" sz="2800" dirty="0" smtClean="0">
                <a:solidFill>
                  <a:srgbClr val="FF0000"/>
                </a:solidFill>
              </a:rPr>
              <a:t>greatest common factor (GCF)</a:t>
            </a:r>
            <a:r>
              <a:rPr lang="en-US" sz="2800" dirty="0" smtClean="0"/>
              <a:t> from all of the terms in the polynomial.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48497" y="3581400"/>
                <a:ext cx="39813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+10 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497" y="3581400"/>
                <a:ext cx="398134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743200" y="3581400"/>
            <a:ext cx="3200400" cy="543580"/>
            <a:chOff x="2743200" y="3571220"/>
            <a:chExt cx="3200400" cy="54358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2743200" y="3571220"/>
              <a:ext cx="336003" cy="533400"/>
            </a:xfrm>
            <a:prstGeom prst="roundRect">
              <a:avLst/>
            </a:prstGeom>
            <a:solidFill>
              <a:srgbClr val="FFFF00">
                <a:alpha val="50196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4114800" y="3581400"/>
              <a:ext cx="336003" cy="533400"/>
            </a:xfrm>
            <a:prstGeom prst="roundRect">
              <a:avLst/>
            </a:prstGeom>
            <a:solidFill>
              <a:srgbClr val="FFFF00">
                <a:alpha val="50196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486400" y="3571220"/>
              <a:ext cx="457200" cy="533400"/>
            </a:xfrm>
            <a:prstGeom prst="roundRect">
              <a:avLst/>
            </a:prstGeom>
            <a:solidFill>
              <a:srgbClr val="FFFF00">
                <a:alpha val="50196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61196" y="4419600"/>
            <a:ext cx="4542469" cy="1403985"/>
            <a:chOff x="2661196" y="4419600"/>
            <a:chExt cx="4542469" cy="14039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661197" y="4419600"/>
                  <a:ext cx="369049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2 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(2 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−3 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+5 )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1197" y="4419600"/>
                  <a:ext cx="3690497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ight Brace 13"/>
            <p:cNvSpPr/>
            <p:nvPr/>
          </p:nvSpPr>
          <p:spPr bwMode="auto">
            <a:xfrm rot="5400000">
              <a:off x="4691622" y="3995642"/>
              <a:ext cx="457200" cy="2351555"/>
            </a:xfrm>
            <a:prstGeom prst="rightBrac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5" name="Right Brace 14"/>
            <p:cNvSpPr/>
            <p:nvPr/>
          </p:nvSpPr>
          <p:spPr bwMode="auto">
            <a:xfrm rot="5400000">
              <a:off x="2965449" y="4676667"/>
              <a:ext cx="381000" cy="9895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803162" y="5361920"/>
                  <a:ext cx="8475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𝐺𝐶𝐹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3162" y="5361920"/>
                  <a:ext cx="84754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769135" y="5334000"/>
                  <a:ext cx="34345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𝑅𝑒𝑚𝑎𝑖𝑛𝑖𝑛𝑔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𝑝𝑜𝑙𝑦𝑛𝑜𝑚𝑖𝑎𝑙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9135" y="5334000"/>
                  <a:ext cx="343453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Rectangle 28"/>
          <p:cNvSpPr/>
          <p:nvPr/>
        </p:nvSpPr>
        <p:spPr bwMode="auto">
          <a:xfrm>
            <a:off x="2802223" y="4442480"/>
            <a:ext cx="217956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737547" y="4457700"/>
            <a:ext cx="217956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506446" y="4460219"/>
            <a:ext cx="616612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410200" y="4419599"/>
            <a:ext cx="533400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3079203" y="3591580"/>
            <a:ext cx="3207297" cy="533400"/>
            <a:chOff x="3079203" y="3591580"/>
            <a:chExt cx="3207297" cy="533400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3079203" y="3591580"/>
              <a:ext cx="381000" cy="5334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4433752" y="3591580"/>
              <a:ext cx="381000" cy="5334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5905500" y="3591580"/>
              <a:ext cx="381000" cy="5334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3067348" y="4442480"/>
            <a:ext cx="217956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005822" y="4442480"/>
            <a:ext cx="427930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134300" y="4457700"/>
            <a:ext cx="217956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2049" name="Group 2048"/>
          <p:cNvGrpSpPr/>
          <p:nvPr/>
        </p:nvGrpSpPr>
        <p:grpSpPr>
          <a:xfrm>
            <a:off x="3460202" y="3591580"/>
            <a:ext cx="3169641" cy="533400"/>
            <a:chOff x="3460202" y="3591580"/>
            <a:chExt cx="3169641" cy="53340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3460202" y="3591580"/>
              <a:ext cx="381000" cy="5334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44" name="Rounded Rectangle 43"/>
            <p:cNvSpPr/>
            <p:nvPr/>
          </p:nvSpPr>
          <p:spPr bwMode="auto">
            <a:xfrm>
              <a:off x="4814752" y="3591580"/>
              <a:ext cx="381000" cy="5334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45" name="Rounded Rectangle 44"/>
            <p:cNvSpPr/>
            <p:nvPr/>
          </p:nvSpPr>
          <p:spPr bwMode="auto">
            <a:xfrm>
              <a:off x="6248843" y="3591580"/>
              <a:ext cx="381000" cy="5334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3276600" y="4460219"/>
            <a:ext cx="321976" cy="5232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11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3" grpId="0" animBg="1"/>
      <p:bldP spid="34" grpId="0" animBg="1"/>
      <p:bldP spid="41" grpId="0" animBg="1"/>
      <p:bldP spid="42" grpId="0" animBg="1"/>
      <p:bldP spid="43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7636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 each polynomial completely.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2933911"/>
                <a:ext cx="24021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 5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+10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33911"/>
                <a:ext cx="240219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4267200"/>
                <a:ext cx="40700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 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+2(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67200"/>
                <a:ext cx="407002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733800" y="2964688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Binomial – look for GCF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60194" y="3405287"/>
                <a:ext cx="18262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𝐺𝐶𝐹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194" y="3405287"/>
                <a:ext cx="182620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3468017"/>
                <a:ext cx="18466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          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68017"/>
                <a:ext cx="184665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80457" y="3468017"/>
                <a:ext cx="4857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3468017"/>
                <a:ext cx="48570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52600" y="3468017"/>
                <a:ext cx="7505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468017"/>
                <a:ext cx="75052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24011" y="4370181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Binomial – look for GCF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2000" y="4872335"/>
                <a:ext cx="26504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           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872335"/>
                <a:ext cx="2650469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81902" y="4883926"/>
                <a:ext cx="6844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902" y="4883926"/>
                <a:ext cx="68448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4600" y="4883926"/>
                <a:ext cx="7505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883926"/>
                <a:ext cx="750525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1670662" y="4300563"/>
            <a:ext cx="5455528" cy="1033437"/>
            <a:chOff x="1670662" y="4300563"/>
            <a:chExt cx="5455528" cy="1033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574594" y="4810780"/>
                  <a:ext cx="25515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𝐺𝐶𝐹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=(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−4)</m:t>
                        </m:r>
                      </m:oMath>
                    </m:oMathPara>
                  </a14:m>
                  <a:endParaRPr lang="en-US" sz="28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4594" y="4810780"/>
                  <a:ext cx="2551596" cy="52322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ounded Rectangle 15"/>
            <p:cNvSpPr/>
            <p:nvPr/>
          </p:nvSpPr>
          <p:spPr bwMode="auto">
            <a:xfrm>
              <a:off x="1670662" y="4333220"/>
              <a:ext cx="914400" cy="4572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3412469" y="4300563"/>
              <a:ext cx="914400" cy="457200"/>
            </a:xfrm>
            <a:prstGeom prst="roundRect">
              <a:avLst/>
            </a:prstGeom>
            <a:solidFill>
              <a:srgbClr val="FFFF00">
                <a:alpha val="49020"/>
              </a:srgb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62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0668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7636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 each polynomial completely.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1028" y="2514600"/>
                <a:ext cx="19888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 8</m:t>
                      </m:r>
                      <m:r>
                        <a:rPr lang="en-US" sz="2800" b="0" i="1" smtClean="0">
                          <a:latin typeface="Cambria Math"/>
                        </a:rPr>
                        <m:t>𝑥𝑦</m:t>
                      </m:r>
                      <m:r>
                        <a:rPr lang="en-US" sz="28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28" y="2514600"/>
                <a:ext cx="198881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660194" y="2537659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Binomial – look for GCF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𝐺𝐶𝐹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660194" y="5477631"/>
            <a:ext cx="2924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Binomial is prime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34322" y="3207741"/>
                <a:ext cx="15061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322" y="3207741"/>
                <a:ext cx="150611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660194" y="3517649"/>
            <a:ext cx="499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 of perfect squares?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0194" y="4497639"/>
            <a:ext cx="545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Difference/sum of perfect cubes?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0194" y="4007644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0194" y="4987634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2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9906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01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 each polynomial completely.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1028" y="2510135"/>
                <a:ext cx="61237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 6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+12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            =6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28" y="2510135"/>
                <a:ext cx="612372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2688" y="3603877"/>
                <a:ext cx="61409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 7</m:t>
                      </m:r>
                      <m:r>
                        <a:rPr lang="en-US" sz="2800" b="0" i="1" smtClean="0">
                          <a:latin typeface="Cambria Math"/>
                        </a:rPr>
                        <m:t>𝑥𝑦</m:t>
                      </m:r>
                      <m:r>
                        <a:rPr lang="en-US" sz="2800" b="0" i="1" smtClean="0">
                          <a:latin typeface="Cambria Math"/>
                        </a:rPr>
                        <m:t>−21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            =7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88" y="3603877"/>
                <a:ext cx="614097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028" y="4779534"/>
                <a:ext cx="67311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−12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−12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     =−12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28" y="4779534"/>
                <a:ext cx="673113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 bwMode="auto">
          <a:xfrm>
            <a:off x="4299858" y="2510135"/>
            <a:ext cx="3200400" cy="5232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267201" y="3603877"/>
            <a:ext cx="3200400" cy="5232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299858" y="4756704"/>
            <a:ext cx="3200400" cy="5232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94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61BEC86-DEB6-45BD-AF6E-8AE6F718A479}">
  <ds:schemaRefs>
    <ds:schemaRef ds:uri="http://purl.org/dc/terms/"/>
    <ds:schemaRef ds:uri="http://purl.org/dc/elements/1.1/"/>
    <ds:schemaRef ds:uri="http://purl.org/dc/dcmitype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241</TotalTime>
  <Words>195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 Math</vt:lpstr>
      <vt:lpstr>FVTC_blue_WAF</vt:lpstr>
      <vt:lpstr>College Tech Math 1A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31</cp:revision>
  <cp:lastPrinted>2009-03-09T19:30:18Z</cp:lastPrinted>
  <dcterms:created xsi:type="dcterms:W3CDTF">2009-04-30T13:56:20Z</dcterms:created>
  <dcterms:modified xsi:type="dcterms:W3CDTF">2015-02-02T15:42:06Z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-965639744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